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60" r:id="rId4"/>
    <p:sldId id="262" r:id="rId5"/>
    <p:sldId id="263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C50B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>
        <p:scale>
          <a:sx n="86" d="100"/>
          <a:sy n="86" d="100"/>
        </p:scale>
        <p:origin x="-32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871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82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31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70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073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5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061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9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998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38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532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53DE43-8AA8-4EF1-A6E9-D46F187A2665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F7904-4F03-41E6-9F38-96CCF014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337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b="1" dirty="0" smtClean="0"/>
              <a:t>LBTO and the ARTN</a:t>
            </a:r>
            <a:endParaRPr lang="en-US" sz="7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C. Veillet – LBTO Director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674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493" y="270265"/>
            <a:ext cx="3544112" cy="202645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/>
              <a:t>CFHT first fully remotely operated telescope on </a:t>
            </a:r>
            <a:r>
              <a:rPr lang="en-US" sz="3600" b="1" dirty="0" err="1" smtClean="0"/>
              <a:t>Maunakea</a:t>
            </a:r>
            <a:endParaRPr lang="en-US" sz="36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929" y="121792"/>
            <a:ext cx="8032927" cy="4349846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992356" y="4075192"/>
            <a:ext cx="2095500" cy="27136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42" y="3316727"/>
            <a:ext cx="4629516" cy="3472137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665379" y="1456988"/>
            <a:ext cx="2198451" cy="174848"/>
          </a:xfrm>
          <a:prstGeom prst="straightConnector1">
            <a:avLst/>
          </a:prstGeom>
          <a:ln w="3492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5745070" y="5142631"/>
            <a:ext cx="3544112" cy="11942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/>
              <a:t>Remote observing at LBTO (N507)</a:t>
            </a:r>
            <a:endParaRPr lang="en-US" sz="3600" b="1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4406190" y="5666738"/>
            <a:ext cx="1338880" cy="81393"/>
          </a:xfrm>
          <a:prstGeom prst="straightConnector1">
            <a:avLst/>
          </a:prstGeom>
          <a:ln w="3492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05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975" y="138225"/>
            <a:ext cx="7437749" cy="6633278"/>
          </a:xfrm>
        </p:spPr>
        <p:txBody>
          <a:bodyPr>
            <a:noAutofit/>
          </a:bodyPr>
          <a:lstStyle/>
          <a:p>
            <a:r>
              <a:rPr lang="en-US" sz="2400" dirty="0" smtClean="0"/>
              <a:t>Two 8.4m main mirrors on the same mount</a:t>
            </a:r>
          </a:p>
          <a:p>
            <a:r>
              <a:rPr lang="en-US" sz="2400" dirty="0" smtClean="0"/>
              <a:t>Three pairs of “facility instruments”</a:t>
            </a:r>
          </a:p>
          <a:p>
            <a:pPr lvl="1"/>
            <a:r>
              <a:rPr lang="en-US" dirty="0" smtClean="0"/>
              <a:t>LBCs (wide-field CCD mosaic 23’x26’ - 0.226”/pix)</a:t>
            </a:r>
          </a:p>
          <a:p>
            <a:pPr lvl="1"/>
            <a:r>
              <a:rPr lang="en-US" dirty="0" smtClean="0"/>
              <a:t>MODS (R∼500 to 2000 spectroscopy over 0.32-1.05 </a:t>
            </a:r>
            <a:r>
              <a:rPr lang="el-GR" dirty="0" smtClean="0"/>
              <a:t>μ</a:t>
            </a:r>
            <a:r>
              <a:rPr lang="en-US" dirty="0" smtClean="0"/>
              <a:t>m - 6' x 6' FOV - long slit and MOS)</a:t>
            </a:r>
          </a:p>
          <a:p>
            <a:pPr lvl="1"/>
            <a:r>
              <a:rPr lang="en-US" dirty="0" smtClean="0"/>
              <a:t>LUCI (imaging &amp; spectroscopy - 0.89 </a:t>
            </a:r>
            <a:r>
              <a:rPr lang="el-GR" dirty="0" smtClean="0"/>
              <a:t>μ</a:t>
            </a:r>
            <a:r>
              <a:rPr lang="en-US" dirty="0" smtClean="0"/>
              <a:t>m to 2.4 </a:t>
            </a:r>
            <a:r>
              <a:rPr lang="el-GR" dirty="0" smtClean="0"/>
              <a:t>μ</a:t>
            </a:r>
            <a:r>
              <a:rPr lang="en-US" dirty="0" smtClean="0"/>
              <a:t>m - 4’x4’ FOV - 500 &lt; R &lt; 12,000 - long slit and MOS) </a:t>
            </a:r>
          </a:p>
          <a:p>
            <a:pPr lvl="1"/>
            <a:r>
              <a:rPr lang="en-US" dirty="0" smtClean="0"/>
              <a:t>LUCI AO (30”x30” FOV and up to R≈30,000)</a:t>
            </a:r>
          </a:p>
          <a:p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                                                </a:t>
            </a:r>
          </a:p>
          <a:p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8240" r="6486"/>
          <a:stretch/>
        </p:blipFill>
        <p:spPr>
          <a:xfrm>
            <a:off x="6413368" y="4051263"/>
            <a:ext cx="5618376" cy="25995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7761" t="-236" r="23348" b="45592"/>
          <a:stretch/>
        </p:blipFill>
        <p:spPr>
          <a:xfrm>
            <a:off x="188339" y="3385420"/>
            <a:ext cx="3988245" cy="28082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207"/>
          <a:stretch/>
        </p:blipFill>
        <p:spPr>
          <a:xfrm>
            <a:off x="7569724" y="154388"/>
            <a:ext cx="4462020" cy="3688186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88340" y="6193625"/>
            <a:ext cx="6360741" cy="5778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Imaging in L-M  (LMIRcam) and 10</a:t>
            </a:r>
            <a:r>
              <a:rPr lang="el-GR" sz="2400" dirty="0" smtClean="0"/>
              <a:t> μ</a:t>
            </a:r>
            <a:r>
              <a:rPr lang="en-US" sz="2400" dirty="0" smtClean="0"/>
              <a:t>m (NOMIC)</a:t>
            </a:r>
          </a:p>
          <a:p>
            <a:endParaRPr lang="en-US" sz="2400" dirty="0"/>
          </a:p>
        </p:txBody>
      </p:sp>
      <p:sp>
        <p:nvSpPr>
          <p:cNvPr id="47" name="Freeform 46"/>
          <p:cNvSpPr/>
          <p:nvPr/>
        </p:nvSpPr>
        <p:spPr>
          <a:xfrm>
            <a:off x="7080422" y="924252"/>
            <a:ext cx="1087394" cy="385564"/>
          </a:xfrm>
          <a:custGeom>
            <a:avLst/>
            <a:gdLst>
              <a:gd name="connsiteX0" fmla="*/ 0 w 1087394"/>
              <a:gd name="connsiteY0" fmla="*/ 249640 h 385564"/>
              <a:gd name="connsiteX1" fmla="*/ 704335 w 1087394"/>
              <a:gd name="connsiteY1" fmla="*/ 2505 h 385564"/>
              <a:gd name="connsiteX2" fmla="*/ 1087394 w 1087394"/>
              <a:gd name="connsiteY2" fmla="*/ 385564 h 385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7394" h="385564">
                <a:moveTo>
                  <a:pt x="0" y="249640"/>
                </a:moveTo>
                <a:cubicBezTo>
                  <a:pt x="261551" y="114745"/>
                  <a:pt x="523103" y="-20149"/>
                  <a:pt x="704335" y="2505"/>
                </a:cubicBezTo>
                <a:cubicBezTo>
                  <a:pt x="885567" y="25159"/>
                  <a:pt x="986480" y="205361"/>
                  <a:pt x="1087394" y="385564"/>
                </a:cubicBezTo>
              </a:path>
            </a:pathLst>
          </a:custGeom>
          <a:ln w="34925" cap="flat" cmpd="sng" algn="ctr">
            <a:solidFill>
              <a:srgbClr val="00B0F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48"/>
          <p:cNvSpPr/>
          <p:nvPr/>
        </p:nvSpPr>
        <p:spPr>
          <a:xfrm>
            <a:off x="7080422" y="371865"/>
            <a:ext cx="2792627" cy="2544330"/>
          </a:xfrm>
          <a:custGeom>
            <a:avLst/>
            <a:gdLst>
              <a:gd name="connsiteX0" fmla="*/ 0 w 2792627"/>
              <a:gd name="connsiteY0" fmla="*/ 802027 h 2544330"/>
              <a:gd name="connsiteX1" fmla="*/ 1000897 w 2792627"/>
              <a:gd name="connsiteY1" fmla="*/ 85335 h 2544330"/>
              <a:gd name="connsiteX2" fmla="*/ 2792627 w 2792627"/>
              <a:gd name="connsiteY2" fmla="*/ 2544330 h 2544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92627" h="2544330">
                <a:moveTo>
                  <a:pt x="0" y="802027"/>
                </a:moveTo>
                <a:cubicBezTo>
                  <a:pt x="267729" y="298489"/>
                  <a:pt x="535459" y="-205049"/>
                  <a:pt x="1000897" y="85335"/>
                </a:cubicBezTo>
                <a:cubicBezTo>
                  <a:pt x="1466335" y="375719"/>
                  <a:pt x="2129481" y="1460024"/>
                  <a:pt x="2792627" y="2544330"/>
                </a:cubicBezTo>
              </a:path>
            </a:pathLst>
          </a:custGeom>
          <a:ln w="31750" cap="flat" cmpd="sng" algn="ctr">
            <a:solidFill>
              <a:srgbClr val="00B0F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49"/>
          <p:cNvSpPr/>
          <p:nvPr/>
        </p:nvSpPr>
        <p:spPr>
          <a:xfrm>
            <a:off x="6714984" y="1862203"/>
            <a:ext cx="1255187" cy="3945473"/>
          </a:xfrm>
          <a:custGeom>
            <a:avLst/>
            <a:gdLst>
              <a:gd name="connsiteX0" fmla="*/ 37070 w 939175"/>
              <a:gd name="connsiteY0" fmla="*/ 36797 h 4052743"/>
              <a:gd name="connsiteX1" fmla="*/ 939113 w 939175"/>
              <a:gd name="connsiteY1" fmla="*/ 580494 h 4052743"/>
              <a:gd name="connsiteX2" fmla="*/ 0 w 939175"/>
              <a:gd name="connsiteY2" fmla="*/ 4052743 h 4052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9175" h="4052743">
                <a:moveTo>
                  <a:pt x="37070" y="36797"/>
                </a:moveTo>
                <a:cubicBezTo>
                  <a:pt x="491180" y="-26017"/>
                  <a:pt x="945291" y="-88830"/>
                  <a:pt x="939113" y="580494"/>
                </a:cubicBezTo>
                <a:cubicBezTo>
                  <a:pt x="932935" y="1249818"/>
                  <a:pt x="466467" y="2651280"/>
                  <a:pt x="0" y="4052743"/>
                </a:cubicBezTo>
              </a:path>
            </a:pathLst>
          </a:custGeom>
          <a:ln w="3175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4163787" y="3385420"/>
            <a:ext cx="2422576" cy="253317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black"/>
                </a:solidFill>
              </a:rPr>
              <a:t>PEPSI </a:t>
            </a:r>
          </a:p>
          <a:p>
            <a:r>
              <a:rPr lang="en-US" sz="2400" dirty="0" smtClean="0">
                <a:solidFill>
                  <a:prstClr val="black"/>
                </a:solidFill>
              </a:rPr>
              <a:t>(spectrograph  </a:t>
            </a:r>
          </a:p>
          <a:p>
            <a:r>
              <a:rPr lang="en-US" sz="2400" dirty="0" smtClean="0">
                <a:solidFill>
                  <a:prstClr val="black"/>
                </a:solidFill>
              </a:rPr>
              <a:t>383 </a:t>
            </a:r>
            <a:r>
              <a:rPr lang="en-US" sz="2400" dirty="0">
                <a:solidFill>
                  <a:prstClr val="black"/>
                </a:solidFill>
              </a:rPr>
              <a:t>to 907nm </a:t>
            </a:r>
            <a:endParaRPr lang="en-US" sz="2400" dirty="0" smtClean="0">
              <a:solidFill>
                <a:prstClr val="black"/>
              </a:solidFill>
            </a:endParaRPr>
          </a:p>
          <a:p>
            <a:r>
              <a:rPr lang="en-US" sz="2400" dirty="0" smtClean="0">
                <a:solidFill>
                  <a:prstClr val="black"/>
                </a:solidFill>
              </a:rPr>
              <a:t>R </a:t>
            </a:r>
            <a:r>
              <a:rPr lang="en-US" sz="2400" dirty="0">
                <a:solidFill>
                  <a:prstClr val="black"/>
                </a:solidFill>
              </a:rPr>
              <a:t>up to 270,000)</a:t>
            </a:r>
            <a:endParaRPr lang="en-US" dirty="0"/>
          </a:p>
        </p:txBody>
      </p:sp>
      <p:sp>
        <p:nvSpPr>
          <p:cNvPr id="56" name="Freeform 55"/>
          <p:cNvSpPr/>
          <p:nvPr/>
        </p:nvSpPr>
        <p:spPr>
          <a:xfrm>
            <a:off x="202470" y="2619632"/>
            <a:ext cx="1539833" cy="3039763"/>
          </a:xfrm>
          <a:custGeom>
            <a:avLst/>
            <a:gdLst>
              <a:gd name="connsiteX0" fmla="*/ 538935 w 1539833"/>
              <a:gd name="connsiteY0" fmla="*/ 0 h 3039763"/>
              <a:gd name="connsiteX1" fmla="*/ 44665 w 1539833"/>
              <a:gd name="connsiteY1" fmla="*/ 704336 h 3039763"/>
              <a:gd name="connsiteX2" fmla="*/ 1539833 w 1539833"/>
              <a:gd name="connsiteY2" fmla="*/ 3039763 h 3039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39833" h="3039763">
                <a:moveTo>
                  <a:pt x="538935" y="0"/>
                </a:moveTo>
                <a:cubicBezTo>
                  <a:pt x="208392" y="98854"/>
                  <a:pt x="-122151" y="197709"/>
                  <a:pt x="44665" y="704336"/>
                </a:cubicBezTo>
                <a:cubicBezTo>
                  <a:pt x="211481" y="1210963"/>
                  <a:pt x="875657" y="2125363"/>
                  <a:pt x="1539833" y="3039763"/>
                </a:cubicBezTo>
              </a:path>
            </a:pathLst>
          </a:custGeom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6"/>
          <p:cNvSpPr/>
          <p:nvPr/>
        </p:nvSpPr>
        <p:spPr>
          <a:xfrm>
            <a:off x="258913" y="2607276"/>
            <a:ext cx="2410146" cy="2792627"/>
          </a:xfrm>
          <a:custGeom>
            <a:avLst/>
            <a:gdLst>
              <a:gd name="connsiteX0" fmla="*/ 507206 w 2410146"/>
              <a:gd name="connsiteY0" fmla="*/ 0 h 2792627"/>
              <a:gd name="connsiteX1" fmla="*/ 124146 w 2410146"/>
              <a:gd name="connsiteY1" fmla="*/ 531340 h 2792627"/>
              <a:gd name="connsiteX2" fmla="*/ 2410146 w 2410146"/>
              <a:gd name="connsiteY2" fmla="*/ 2792627 h 2792627"/>
              <a:gd name="connsiteX3" fmla="*/ 2410146 w 2410146"/>
              <a:gd name="connsiteY3" fmla="*/ 2792627 h 2792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0146" h="2792627">
                <a:moveTo>
                  <a:pt x="507206" y="0"/>
                </a:moveTo>
                <a:cubicBezTo>
                  <a:pt x="157097" y="32951"/>
                  <a:pt x="-193011" y="65902"/>
                  <a:pt x="124146" y="531340"/>
                </a:cubicBezTo>
                <a:cubicBezTo>
                  <a:pt x="441303" y="996778"/>
                  <a:pt x="2410146" y="2792627"/>
                  <a:pt x="2410146" y="2792627"/>
                </a:cubicBezTo>
                <a:lnTo>
                  <a:pt x="2410146" y="2792627"/>
                </a:lnTo>
              </a:path>
            </a:pathLst>
          </a:custGeom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/>
          <p:cNvSpPr/>
          <p:nvPr/>
        </p:nvSpPr>
        <p:spPr>
          <a:xfrm>
            <a:off x="1371600" y="3620530"/>
            <a:ext cx="2977978" cy="409263"/>
          </a:xfrm>
          <a:custGeom>
            <a:avLst/>
            <a:gdLst>
              <a:gd name="connsiteX0" fmla="*/ 2977978 w 2977978"/>
              <a:gd name="connsiteY0" fmla="*/ 111211 h 409263"/>
              <a:gd name="connsiteX1" fmla="*/ 2150076 w 2977978"/>
              <a:gd name="connsiteY1" fmla="*/ 407773 h 409263"/>
              <a:gd name="connsiteX2" fmla="*/ 0 w 2977978"/>
              <a:gd name="connsiteY2" fmla="*/ 0 h 409263"/>
              <a:gd name="connsiteX3" fmla="*/ 0 w 2977978"/>
              <a:gd name="connsiteY3" fmla="*/ 0 h 409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77978" h="409263">
                <a:moveTo>
                  <a:pt x="2977978" y="111211"/>
                </a:moveTo>
                <a:cubicBezTo>
                  <a:pt x="2812192" y="268759"/>
                  <a:pt x="2646406" y="426308"/>
                  <a:pt x="2150076" y="407773"/>
                </a:cubicBezTo>
                <a:cubicBezTo>
                  <a:pt x="1653746" y="389238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ln w="31750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/>
          <p:cNvSpPr/>
          <p:nvPr/>
        </p:nvSpPr>
        <p:spPr>
          <a:xfrm>
            <a:off x="3139230" y="3399938"/>
            <a:ext cx="1210347" cy="323413"/>
          </a:xfrm>
          <a:custGeom>
            <a:avLst/>
            <a:gdLst>
              <a:gd name="connsiteX0" fmla="*/ 1173892 w 1173892"/>
              <a:gd name="connsiteY0" fmla="*/ 323413 h 323413"/>
              <a:gd name="connsiteX1" fmla="*/ 580768 w 1173892"/>
              <a:gd name="connsiteY1" fmla="*/ 2137 h 323413"/>
              <a:gd name="connsiteX2" fmla="*/ 0 w 1173892"/>
              <a:gd name="connsiteY2" fmla="*/ 175132 h 323413"/>
              <a:gd name="connsiteX3" fmla="*/ 0 w 1173892"/>
              <a:gd name="connsiteY3" fmla="*/ 175132 h 32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892" h="323413">
                <a:moveTo>
                  <a:pt x="1173892" y="323413"/>
                </a:moveTo>
                <a:cubicBezTo>
                  <a:pt x="975154" y="175131"/>
                  <a:pt x="776417" y="26850"/>
                  <a:pt x="580768" y="2137"/>
                </a:cubicBezTo>
                <a:cubicBezTo>
                  <a:pt x="385119" y="-22576"/>
                  <a:pt x="0" y="175132"/>
                  <a:pt x="0" y="175132"/>
                </a:cubicBezTo>
                <a:lnTo>
                  <a:pt x="0" y="175132"/>
                </a:lnTo>
              </a:path>
            </a:pathLst>
          </a:custGeom>
          <a:noFill/>
          <a:ln w="31750">
            <a:solidFill>
              <a:schemeClr val="accent2">
                <a:lumMod val="60000"/>
                <a:lumOff val="40000"/>
              </a:schemeClr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59"/>
          <p:cNvSpPr/>
          <p:nvPr/>
        </p:nvSpPr>
        <p:spPr>
          <a:xfrm>
            <a:off x="2274259" y="4530533"/>
            <a:ext cx="2537848" cy="1677609"/>
          </a:xfrm>
          <a:custGeom>
            <a:avLst/>
            <a:gdLst>
              <a:gd name="connsiteX0" fmla="*/ 2755557 w 2755557"/>
              <a:gd name="connsiteY0" fmla="*/ 1727617 h 1727617"/>
              <a:gd name="connsiteX1" fmla="*/ 1532238 w 2755557"/>
              <a:gd name="connsiteY1" fmla="*/ 59455 h 1727617"/>
              <a:gd name="connsiteX2" fmla="*/ 0 w 2755557"/>
              <a:gd name="connsiteY2" fmla="*/ 343660 h 1727617"/>
              <a:gd name="connsiteX3" fmla="*/ 0 w 2755557"/>
              <a:gd name="connsiteY3" fmla="*/ 343660 h 1727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5557" h="1727617">
                <a:moveTo>
                  <a:pt x="2755557" y="1727617"/>
                </a:moveTo>
                <a:cubicBezTo>
                  <a:pt x="2373527" y="1008865"/>
                  <a:pt x="1991497" y="290114"/>
                  <a:pt x="1532238" y="59455"/>
                </a:cubicBezTo>
                <a:cubicBezTo>
                  <a:pt x="1072979" y="-171204"/>
                  <a:pt x="0" y="343660"/>
                  <a:pt x="0" y="343660"/>
                </a:cubicBezTo>
                <a:lnTo>
                  <a:pt x="0" y="343660"/>
                </a:lnTo>
              </a:path>
            </a:pathLst>
          </a:custGeom>
          <a:ln w="28575" cap="flat" cmpd="sng" algn="ctr">
            <a:solidFill>
              <a:srgbClr val="C50B87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63"/>
          <p:cNvSpPr/>
          <p:nvPr/>
        </p:nvSpPr>
        <p:spPr>
          <a:xfrm>
            <a:off x="6765471" y="1749752"/>
            <a:ext cx="4604658" cy="3905377"/>
          </a:xfrm>
          <a:custGeom>
            <a:avLst/>
            <a:gdLst>
              <a:gd name="connsiteX0" fmla="*/ 0 w 4604658"/>
              <a:gd name="connsiteY0" fmla="*/ 144362 h 3905377"/>
              <a:gd name="connsiteX1" fmla="*/ 1164772 w 4604658"/>
              <a:gd name="connsiteY1" fmla="*/ 46391 h 3905377"/>
              <a:gd name="connsiteX2" fmla="*/ 2291443 w 4604658"/>
              <a:gd name="connsiteY2" fmla="*/ 797505 h 3905377"/>
              <a:gd name="connsiteX3" fmla="*/ 4604658 w 4604658"/>
              <a:gd name="connsiteY3" fmla="*/ 3905377 h 3905377"/>
              <a:gd name="connsiteX4" fmla="*/ 4604658 w 4604658"/>
              <a:gd name="connsiteY4" fmla="*/ 3905377 h 3905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04658" h="3905377">
                <a:moveTo>
                  <a:pt x="0" y="144362"/>
                </a:moveTo>
                <a:cubicBezTo>
                  <a:pt x="391432" y="40948"/>
                  <a:pt x="782865" y="-62466"/>
                  <a:pt x="1164772" y="46391"/>
                </a:cubicBezTo>
                <a:cubicBezTo>
                  <a:pt x="1546679" y="155248"/>
                  <a:pt x="1718129" y="154341"/>
                  <a:pt x="2291443" y="797505"/>
                </a:cubicBezTo>
                <a:cubicBezTo>
                  <a:pt x="2864757" y="1440669"/>
                  <a:pt x="4604658" y="3905377"/>
                  <a:pt x="4604658" y="3905377"/>
                </a:cubicBezTo>
                <a:lnTo>
                  <a:pt x="4604658" y="3905377"/>
                </a:lnTo>
              </a:path>
            </a:pathLst>
          </a:custGeom>
          <a:noFill/>
          <a:ln w="31750">
            <a:solidFill>
              <a:srgbClr val="00B05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82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66" y="145662"/>
            <a:ext cx="3297592" cy="3297592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525" y="145662"/>
            <a:ext cx="5869714" cy="32975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07038" y="267985"/>
            <a:ext cx="1725647" cy="562280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2016 HO3</a:t>
            </a:r>
            <a:endParaRPr lang="en-US" sz="28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85266" y="145662"/>
            <a:ext cx="1783491" cy="562280"/>
          </a:xfrm>
          <a:prstGeom prst="rect">
            <a:avLst/>
          </a:prstGeom>
          <a:solidFill>
            <a:srgbClr val="595959">
              <a:alpha val="54118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OSIRIS-</a:t>
            </a:r>
            <a:r>
              <a:rPr lang="en-US" sz="2800" b="1" dirty="0" err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REx</a:t>
            </a:r>
            <a:endParaRPr lang="en-US" sz="28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5827" y="3232593"/>
            <a:ext cx="3521412" cy="2528814"/>
          </a:xfrm>
          <a:prstGeom prst="rect">
            <a:avLst/>
          </a:prstGeom>
          <a:ln>
            <a:solidFill>
              <a:schemeClr val="accent5">
                <a:lumMod val="20000"/>
                <a:lumOff val="80000"/>
              </a:schemeClr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66" y="3657557"/>
            <a:ext cx="6050520" cy="302526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85266" y="6120537"/>
            <a:ext cx="1945533" cy="562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2015 BZ509</a:t>
            </a:r>
            <a:endParaRPr lang="en-US" sz="28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09297" y="813227"/>
            <a:ext cx="2082941" cy="89884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4800" dirty="0" smtClean="0"/>
              <a:t>LBC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15805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57" y="3511685"/>
            <a:ext cx="4264275" cy="3198207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157" y="118923"/>
            <a:ext cx="12016966" cy="26437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4343" y="3511685"/>
            <a:ext cx="7614780" cy="334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84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ods12a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0533"/>
            <a:ext cx="12192000" cy="509151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251200" y="3937000"/>
            <a:ext cx="8737600" cy="1200329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The </a:t>
            </a:r>
            <a:r>
              <a:rPr lang="en-US" sz="2400" dirty="0"/>
              <a:t>scatter 0.8 microns makes it challenging to confirm the presence of a silicate absorption band at ~1 micron, although a weak feature cannot be ruled out. </a:t>
            </a:r>
          </a:p>
        </p:txBody>
      </p:sp>
      <p:sp>
        <p:nvSpPr>
          <p:cNvPr id="6" name="Rectangle 5"/>
          <p:cNvSpPr/>
          <p:nvPr/>
        </p:nvSpPr>
        <p:spPr>
          <a:xfrm>
            <a:off x="1524000" y="1080017"/>
            <a:ext cx="60960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sz="2400" dirty="0"/>
              <a:t>The visible wavelength spectrum shows a sharp rise in reflectance between 0.4-0.65 microns with a broad plateau beyond.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51022" y="5917980"/>
            <a:ext cx="52895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If real, the silicate could be pyroxene (??)</a:t>
            </a:r>
            <a:endParaRPr lang="en-US" sz="2400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1828800" y="2311125"/>
            <a:ext cx="1219200" cy="162587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2311125"/>
            <a:ext cx="508000" cy="91467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8636000" y="2819400"/>
            <a:ext cx="1219200" cy="1117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250870" y="130661"/>
            <a:ext cx="3013069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MODS spectra</a:t>
            </a:r>
            <a:endParaRPr lang="en-US" sz="3733" b="1" dirty="0"/>
          </a:p>
        </p:txBody>
      </p:sp>
    </p:spTree>
    <p:extLst>
      <p:ext uri="{BB962C8B-B14F-4D97-AF65-F5344CB8AC3E}">
        <p14:creationId xmlns:p14="http://schemas.microsoft.com/office/powerpoint/2010/main" val="615932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9471"/>
          </a:xfrm>
        </p:spPr>
        <p:txBody>
          <a:bodyPr/>
          <a:lstStyle/>
          <a:p>
            <a:r>
              <a:rPr lang="en-US" b="1" dirty="0" smtClean="0"/>
              <a:t>Why to use LBTO? 	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264596"/>
            <a:ext cx="11010089" cy="2104349"/>
          </a:xfrm>
        </p:spPr>
        <p:txBody>
          <a:bodyPr>
            <a:normAutofit/>
          </a:bodyPr>
          <a:lstStyle/>
          <a:p>
            <a:r>
              <a:rPr lang="en-US" dirty="0" smtClean="0"/>
              <a:t>When a large telescope is needed (binocular use ~ 11.9m telescope).</a:t>
            </a:r>
          </a:p>
          <a:p>
            <a:r>
              <a:rPr lang="en-US" dirty="0" smtClean="0"/>
              <a:t>When a unique capability is needed (i.e. PEPSI, L-band imaging, 2-color simultaneous photometry, …)</a:t>
            </a:r>
          </a:p>
          <a:p>
            <a:r>
              <a:rPr lang="en-US" dirty="0" smtClean="0"/>
              <a:t>…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455278"/>
            <a:ext cx="10515600" cy="899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Note:	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199" y="4354749"/>
            <a:ext cx="11010090" cy="22989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LBTO is not scheduled in queue-mode yet.</a:t>
            </a:r>
          </a:p>
          <a:p>
            <a:r>
              <a:rPr lang="en-US" dirty="0" smtClean="0"/>
              <a:t>The change from one instrument to another is possible but takes time (10 to 30mn).</a:t>
            </a:r>
          </a:p>
          <a:p>
            <a:r>
              <a:rPr lang="en-US" dirty="0" smtClean="0"/>
              <a:t>There is no event alert watchdog and automated telescope response yet.</a:t>
            </a:r>
          </a:p>
        </p:txBody>
      </p:sp>
    </p:spTree>
    <p:extLst>
      <p:ext uri="{BB962C8B-B14F-4D97-AF65-F5344CB8AC3E}">
        <p14:creationId xmlns:p14="http://schemas.microsoft.com/office/powerpoint/2010/main" val="2427992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199" y="391066"/>
            <a:ext cx="10515600" cy="899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How to use LBTO? 	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290536"/>
            <a:ext cx="5121420" cy="5178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 pre-allocated TOO program through TAC (</a:t>
            </a:r>
            <a:r>
              <a:rPr lang="en-US" dirty="0" smtClean="0"/>
              <a:t>UA has a 25% share of LBT).</a:t>
            </a:r>
          </a:p>
          <a:p>
            <a:r>
              <a:rPr lang="en-US" dirty="0" smtClean="0"/>
              <a:t>A request for Director’s Discretionary Time.</a:t>
            </a:r>
          </a:p>
          <a:p>
            <a:r>
              <a:rPr lang="en-US" dirty="0" smtClean="0"/>
              <a:t>A collaboration with LBTO science staff and using D-time.</a:t>
            </a:r>
          </a:p>
          <a:p>
            <a:r>
              <a:rPr lang="en-US" dirty="0" smtClean="0"/>
              <a:t>A collaboration with colleagues from other LBTO partners.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7039649" y="142921"/>
            <a:ext cx="4199044" cy="2931207"/>
            <a:chOff x="267167" y="940401"/>
            <a:chExt cx="4632243" cy="3473658"/>
          </a:xfrm>
        </p:grpSpPr>
        <p:pic>
          <p:nvPicPr>
            <p:cNvPr id="9" name="Picture 2" descr="http://www.lib.utexas.edu/maps/united_states/united_states_wall_2002_us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2682" b="6236"/>
            <a:stretch/>
          </p:blipFill>
          <p:spPr bwMode="auto">
            <a:xfrm>
              <a:off x="267167" y="940401"/>
              <a:ext cx="4632243" cy="34736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Oval 9"/>
            <p:cNvSpPr/>
            <p:nvPr/>
          </p:nvSpPr>
          <p:spPr>
            <a:xfrm>
              <a:off x="3369670" y="2183422"/>
              <a:ext cx="68673" cy="74171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2808457" y="1803855"/>
              <a:ext cx="68673" cy="74171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3652136" y="2353811"/>
              <a:ext cx="68673" cy="74171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4061235" y="2524041"/>
              <a:ext cx="68673" cy="74171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1237852" y="3279135"/>
              <a:ext cx="68673" cy="74171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2272" y="3352790"/>
            <a:ext cx="2766721" cy="3346018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6106195" y="3352790"/>
            <a:ext cx="2811036" cy="3346018"/>
            <a:chOff x="5597673" y="224693"/>
            <a:chExt cx="2922068" cy="3722635"/>
          </a:xfrm>
        </p:grpSpPr>
        <p:pic>
          <p:nvPicPr>
            <p:cNvPr id="17" name="Picture 4" descr="http://www.embassyworld.com/maps/Maps_Of_Germany/images/germany_ph_1500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97673" y="224693"/>
              <a:ext cx="2922068" cy="3722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Oval 17"/>
            <p:cNvSpPr/>
            <p:nvPr/>
          </p:nvSpPr>
          <p:spPr>
            <a:xfrm>
              <a:off x="7501406" y="3388284"/>
              <a:ext cx="68673" cy="74171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7784986" y="1401941"/>
              <a:ext cx="68673" cy="74171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6596652" y="2838487"/>
              <a:ext cx="68673" cy="74171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6145239" y="2220507"/>
              <a:ext cx="68673" cy="74171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0085832" y="1023069"/>
            <a:ext cx="646331" cy="4001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OSU</a:t>
            </a:r>
            <a:endParaRPr lang="en-US" sz="20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8851271" y="572204"/>
            <a:ext cx="575799" cy="4001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UM</a:t>
            </a:r>
            <a:endParaRPr lang="en-US" sz="20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9244855" y="1169089"/>
            <a:ext cx="681597" cy="4001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UND</a:t>
            </a:r>
            <a:endParaRPr lang="en-US" sz="20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7903918" y="2083445"/>
            <a:ext cx="1319079" cy="4001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UA System</a:t>
            </a:r>
            <a:endParaRPr lang="en-US" sz="20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10462248" y="1466010"/>
            <a:ext cx="503664" cy="4001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UV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6044729" y="5335371"/>
            <a:ext cx="19898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MPIA Heidelberg</a:t>
            </a:r>
            <a:endParaRPr lang="en-US" sz="20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6020058" y="4772640"/>
            <a:ext cx="14221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MPFR Bonn</a:t>
            </a:r>
            <a:endParaRPr lang="en-US" sz="20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7067215" y="5863109"/>
            <a:ext cx="16734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MPE </a:t>
            </a:r>
            <a:r>
              <a:rPr lang="en-US" sz="2000" b="1" dirty="0" err="1" smtClean="0"/>
              <a:t>Garching</a:t>
            </a:r>
            <a:endParaRPr lang="en-US" sz="20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7475075" y="4065419"/>
            <a:ext cx="15367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AIP Potsdam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569141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384</TotalTime>
  <Words>348</Words>
  <Application>Microsoft Office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LBTO and the ARTN</vt:lpstr>
      <vt:lpstr>CFHT first fully remotely operated telescope on Maunakea</vt:lpstr>
      <vt:lpstr>PowerPoint Presentation</vt:lpstr>
      <vt:lpstr>2016 HO3</vt:lpstr>
      <vt:lpstr>PowerPoint Presentation</vt:lpstr>
      <vt:lpstr>PowerPoint Presentation</vt:lpstr>
      <vt:lpstr>Why to use LBTO?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LBTO and the ARTN</dc:title>
  <dc:creator>cveillet</dc:creator>
  <cp:lastModifiedBy>cveillet</cp:lastModifiedBy>
  <cp:revision>32</cp:revision>
  <dcterms:created xsi:type="dcterms:W3CDTF">2018-01-17T17:59:26Z</dcterms:created>
  <dcterms:modified xsi:type="dcterms:W3CDTF">2018-01-18T00:23:42Z</dcterms:modified>
</cp:coreProperties>
</file>

<file path=docProps/thumbnail.jpeg>
</file>